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sldIdLst>
    <p:sldId id="256" r:id="rId2"/>
    <p:sldId id="261" r:id="rId3"/>
    <p:sldId id="258" r:id="rId4"/>
    <p:sldId id="259" r:id="rId5"/>
    <p:sldId id="257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8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81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49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927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495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37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25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30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4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9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4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2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0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9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61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E9303-364D-4884-BA97-E75405A847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78" b="287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CF201-A7AE-4EA1-A39D-565878919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/>
              <a:t>Vehicle Loan Default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F4FE5-A87F-4D3F-952E-13814FBA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C593B9"/>
                </a:solidFill>
              </a:rPr>
              <a:t>Scott Fiene</a:t>
            </a:r>
          </a:p>
        </p:txBody>
      </p:sp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F51934CE-AAD8-4560-B1EB-FBD3A9608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8025" y="48568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83B9-076C-40E7-8779-8D102E3E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20E8-F1AE-48CD-A839-5B080B481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RapidMiner was the tool of choice</a:t>
            </a:r>
          </a:p>
          <a:p>
            <a:r>
              <a:rPr lang="en-US" dirty="0"/>
              <a:t>41 columns</a:t>
            </a:r>
          </a:p>
          <a:p>
            <a:r>
              <a:rPr lang="en-US" dirty="0"/>
              <a:t>253,000 rows</a:t>
            </a:r>
          </a:p>
          <a:p>
            <a:r>
              <a:rPr lang="en-US" dirty="0"/>
              <a:t>Cleaning was performed in 4 stages</a:t>
            </a:r>
          </a:p>
          <a:p>
            <a:r>
              <a:rPr lang="en-US" dirty="0"/>
              <a:t>Automatic Feature Extraction and Engineering were turned 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09A7F2-71CF-45AF-B430-B429366D2E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15016" y="1245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BC35D6-2204-4FF8-9423-18783C73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Runs 1 &amp;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809A9-E03A-4FD8-BCD4-27D2267BE1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Run 1 </a:t>
            </a:r>
          </a:p>
          <a:p>
            <a:pPr lvl="1"/>
            <a:r>
              <a:rPr lang="en-US" dirty="0"/>
              <a:t>Occurred after the first stage of cleaning</a:t>
            </a:r>
          </a:p>
          <a:p>
            <a:pPr lvl="1"/>
            <a:r>
              <a:rPr lang="en-US" dirty="0"/>
              <a:t>41 columns and 250,000 rows</a:t>
            </a:r>
          </a:p>
          <a:p>
            <a:pPr lvl="1"/>
            <a:r>
              <a:rPr lang="en-US" dirty="0"/>
              <a:t>Model could create its own features</a:t>
            </a:r>
          </a:p>
          <a:p>
            <a:pPr lvl="1"/>
            <a:r>
              <a:rPr lang="en-US" dirty="0"/>
              <a:t>Error rate 22%</a:t>
            </a:r>
          </a:p>
          <a:p>
            <a:pPr lvl="1"/>
            <a:r>
              <a:rPr lang="en-US" dirty="0"/>
              <a:t>72,000 models</a:t>
            </a:r>
          </a:p>
          <a:p>
            <a:pPr lvl="1"/>
            <a:r>
              <a:rPr lang="en-US" dirty="0"/>
              <a:t>16,500 feature sets</a:t>
            </a:r>
          </a:p>
          <a:p>
            <a:pPr lvl="1"/>
            <a:r>
              <a:rPr lang="en-US" dirty="0"/>
              <a:t>934 features generated</a:t>
            </a:r>
          </a:p>
          <a:p>
            <a:pPr lvl="1"/>
            <a:r>
              <a:rPr lang="en-US" dirty="0"/>
              <a:t>Used 4 algorithms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205076-8471-490D-96FC-5829BF182E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Run 2 </a:t>
            </a:r>
          </a:p>
          <a:p>
            <a:pPr lvl="1"/>
            <a:r>
              <a:rPr lang="en-US" dirty="0"/>
              <a:t>Occurred after 2</a:t>
            </a:r>
            <a:r>
              <a:rPr lang="en-US" baseline="30000" dirty="0"/>
              <a:t>nd</a:t>
            </a:r>
            <a:r>
              <a:rPr lang="en-US" dirty="0"/>
              <a:t> stage of cleaning</a:t>
            </a:r>
          </a:p>
          <a:p>
            <a:pPr lvl="1"/>
            <a:r>
              <a:rPr lang="en-US" dirty="0"/>
              <a:t>Columns was increased from 41 to 53</a:t>
            </a:r>
          </a:p>
          <a:p>
            <a:pPr lvl="1"/>
            <a:r>
              <a:rPr lang="en-US" dirty="0"/>
              <a:t>All else the same</a:t>
            </a:r>
          </a:p>
        </p:txBody>
      </p:sp>
      <p:pic>
        <p:nvPicPr>
          <p:cNvPr id="9" name="Run 1 and 2">
            <a:hlinkClick r:id="" action="ppaction://media"/>
            <a:extLst>
              <a:ext uri="{FF2B5EF4-FFF2-40B4-BE49-F238E27FC236}">
                <a16:creationId xmlns:a16="http://schemas.microsoft.com/office/drawing/2014/main" id="{19BA9063-8C45-4D47-AD40-B98A0F669A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67692" y="1153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74477-72B3-47F3-9E9D-BCC2E3E37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12364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/>
              <a:t>Run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A7A9-346D-439D-8341-4E2617174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345" y="2219864"/>
            <a:ext cx="3426133" cy="3427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Occurred after 3</a:t>
            </a:r>
            <a:r>
              <a:rPr lang="en-US" sz="1800" baseline="30000"/>
              <a:t>rd</a:t>
            </a:r>
            <a:r>
              <a:rPr lang="en-US" sz="1800"/>
              <a:t> stage of cleaning</a:t>
            </a:r>
          </a:p>
          <a:p>
            <a:pPr>
              <a:lnSpc>
                <a:spcPct val="90000"/>
              </a:lnSpc>
            </a:pPr>
            <a:r>
              <a:rPr lang="en-US" sz="1800"/>
              <a:t>All values normalized</a:t>
            </a:r>
          </a:p>
          <a:p>
            <a:pPr>
              <a:lnSpc>
                <a:spcPct val="90000"/>
              </a:lnSpc>
            </a:pPr>
            <a:r>
              <a:rPr lang="en-US" sz="1800"/>
              <a:t>Model could create its own features</a:t>
            </a:r>
          </a:p>
          <a:p>
            <a:pPr>
              <a:lnSpc>
                <a:spcPct val="90000"/>
              </a:lnSpc>
            </a:pPr>
            <a:r>
              <a:rPr lang="en-US" sz="1800"/>
              <a:t>Error rate 22%</a:t>
            </a:r>
          </a:p>
          <a:p>
            <a:pPr>
              <a:lnSpc>
                <a:spcPct val="90000"/>
              </a:lnSpc>
            </a:pPr>
            <a:r>
              <a:rPr lang="en-US" sz="1800"/>
              <a:t>64,000 models created</a:t>
            </a:r>
          </a:p>
          <a:p>
            <a:pPr>
              <a:lnSpc>
                <a:spcPct val="90000"/>
              </a:lnSpc>
            </a:pPr>
            <a:r>
              <a:rPr lang="en-US" sz="1800"/>
              <a:t>17,000 feature sets</a:t>
            </a:r>
          </a:p>
          <a:p>
            <a:pPr>
              <a:lnSpc>
                <a:spcPct val="90000"/>
              </a:lnSpc>
            </a:pPr>
            <a:r>
              <a:rPr lang="en-US" sz="1800"/>
              <a:t>6 algorithms used</a:t>
            </a:r>
          </a:p>
          <a:p>
            <a:pPr lvl="1">
              <a:lnSpc>
                <a:spcPct val="90000"/>
              </a:lnSpc>
            </a:pPr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20187-EEEA-45F1-A354-E1F54E83D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573" y="609601"/>
            <a:ext cx="6481005" cy="19304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5C47A-0085-4998-973C-B838A42433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065616" y="4423231"/>
            <a:ext cx="6482918" cy="1807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E6BA5-79D5-4A28-B532-0AFF7E663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617" y="2492832"/>
            <a:ext cx="6481961" cy="1930400"/>
          </a:xfrm>
          <a:prstGeom prst="rect">
            <a:avLst/>
          </a:prstGeom>
        </p:spPr>
      </p:pic>
      <p:pic>
        <p:nvPicPr>
          <p:cNvPr id="9" name="Run 3">
            <a:hlinkClick r:id="" action="ppaction://media"/>
            <a:extLst>
              <a:ext uri="{FF2B5EF4-FFF2-40B4-BE49-F238E27FC236}">
                <a16:creationId xmlns:a16="http://schemas.microsoft.com/office/drawing/2014/main" id="{A310CA92-C91B-4084-9024-28BA87D3D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47562" y="7347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8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3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33BB667F-6261-4FE4-AD1E-213BD2F1E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7" y="845388"/>
            <a:ext cx="3488957" cy="12364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Occam’s Razor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08847EDB-3F72-4DAD-BECE-1ECE2175C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9345" y="2219864"/>
            <a:ext cx="3426133" cy="3427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dirty="0"/>
              <a:t>This was the last run of the data and it was the simplest. It was surprisingly the most accurate also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9DBCD65-83CC-4A39-A24A-D2998E0AC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573" y="609601"/>
            <a:ext cx="6481961" cy="18839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922C25E-91A6-4C47-A7EB-435A409F0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616" y="4492533"/>
            <a:ext cx="6482918" cy="17503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5444D8E-8AD0-4AA9-9FFA-5A0869F52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765" y="2493543"/>
            <a:ext cx="6428770" cy="1998989"/>
          </a:xfrm>
          <a:prstGeom prst="rect">
            <a:avLst/>
          </a:prstGeom>
        </p:spPr>
      </p:pic>
      <p:pic>
        <p:nvPicPr>
          <p:cNvPr id="51" name="Occams Razor">
            <a:hlinkClick r:id="" action="ppaction://media"/>
            <a:extLst>
              <a:ext uri="{FF2B5EF4-FFF2-40B4-BE49-F238E27FC236}">
                <a16:creationId xmlns:a16="http://schemas.microsoft.com/office/drawing/2014/main" id="{136C0227-E5E4-4077-A49E-FB6D256CC8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10791" y="7232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95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DD0A25-33E9-46A0-B97A-6263C7A4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35988" cy="1696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C4EDF9-7A19-4438-850A-FA72A3AD3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011" y="-1"/>
            <a:ext cx="5835989" cy="1696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4BE4DD-115B-4094-8E24-ABD411CAF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65588"/>
            <a:ext cx="5835989" cy="2086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8058D-C38C-4D58-B920-5B8C980B6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013" y="2679222"/>
            <a:ext cx="5835987" cy="2086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085218-2547-4C4C-A8CD-0B6710950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012" y="4765589"/>
            <a:ext cx="5835987" cy="2092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ED7BC-43E5-4471-9AEF-C58895279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2679221"/>
            <a:ext cx="5835989" cy="2086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09F75C-8995-4F4A-93C0-CBE663B06E72}"/>
              </a:ext>
            </a:extLst>
          </p:cNvPr>
          <p:cNvSpPr txBox="1"/>
          <p:nvPr/>
        </p:nvSpPr>
        <p:spPr>
          <a:xfrm>
            <a:off x="4784436" y="1894391"/>
            <a:ext cx="262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Run 3 vs. Run 5</a:t>
            </a:r>
          </a:p>
        </p:txBody>
      </p:sp>
      <p:pic>
        <p:nvPicPr>
          <p:cNvPr id="12" name="Comparison">
            <a:hlinkClick r:id="" action="ppaction://media"/>
            <a:extLst>
              <a:ext uri="{FF2B5EF4-FFF2-40B4-BE49-F238E27FC236}">
                <a16:creationId xmlns:a16="http://schemas.microsoft.com/office/drawing/2014/main" id="{7603FD7A-408E-45C8-9A29-88FDEF771B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82170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0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816FA-964B-4F06-8661-BD679006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D3781-8F37-4E43-8E05-E0346CC87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querying data out of a database, make sure that it is flattened</a:t>
            </a:r>
          </a:p>
          <a:p>
            <a:r>
              <a:rPr lang="en-US" dirty="0"/>
              <a:t>Have one right method for entering data such as dates and text values</a:t>
            </a:r>
          </a:p>
          <a:p>
            <a:r>
              <a:rPr lang="en-US" dirty="0"/>
              <a:t>Store the date in a neater format so that it is easier to extract</a:t>
            </a:r>
          </a:p>
        </p:txBody>
      </p:sp>
      <p:pic>
        <p:nvPicPr>
          <p:cNvPr id="4" name="Recommendations">
            <a:hlinkClick r:id="" action="ppaction://media"/>
            <a:extLst>
              <a:ext uri="{FF2B5EF4-FFF2-40B4-BE49-F238E27FC236}">
                <a16:creationId xmlns:a16="http://schemas.microsoft.com/office/drawing/2014/main" id="{6A6EAB47-3F10-4277-A674-3FB52773A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489" y="1060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41243A"/>
      </a:dk2>
      <a:lt2>
        <a:srgbClr val="E2E8E3"/>
      </a:lt2>
      <a:accent1>
        <a:srgbClr val="C593B9"/>
      </a:accent1>
      <a:accent2>
        <a:srgbClr val="BA7F93"/>
      </a:accent2>
      <a:accent3>
        <a:srgbClr val="C69996"/>
      </a:accent3>
      <a:accent4>
        <a:srgbClr val="BA9B7F"/>
      </a:accent4>
      <a:accent5>
        <a:srgbClr val="A9A480"/>
      </a:accent5>
      <a:accent6>
        <a:srgbClr val="99AA74"/>
      </a:accent6>
      <a:hlink>
        <a:srgbClr val="568E63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192</Words>
  <Application>Microsoft Office PowerPoint</Application>
  <PresentationFormat>Widescreen</PresentationFormat>
  <Paragraphs>37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Bookman Old Style</vt:lpstr>
      <vt:lpstr>Franklin Gothic Book</vt:lpstr>
      <vt:lpstr>Wingdings 2</vt:lpstr>
      <vt:lpstr>SlateVTI</vt:lpstr>
      <vt:lpstr>Vehicle Loan Default Classification</vt:lpstr>
      <vt:lpstr>Dataset Overview</vt:lpstr>
      <vt:lpstr>Runs 1 &amp; 2</vt:lpstr>
      <vt:lpstr>Run 3</vt:lpstr>
      <vt:lpstr>Occam’s Razor</vt:lpstr>
      <vt:lpstr>PowerPoint Presentation</vt:lpstr>
      <vt:lpstr>Recommendations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Loan Default Classification</dc:title>
  <dc:creator>Scott Fiene</dc:creator>
  <cp:lastModifiedBy>Scott Fiene</cp:lastModifiedBy>
  <cp:revision>4</cp:revision>
  <dcterms:created xsi:type="dcterms:W3CDTF">2020-03-30T04:04:49Z</dcterms:created>
  <dcterms:modified xsi:type="dcterms:W3CDTF">2020-03-30T04:39:54Z</dcterms:modified>
</cp:coreProperties>
</file>